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270" r:id="rId2"/>
    <p:sldId id="275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290" r:id="rId18"/>
    <p:sldId id="419" r:id="rId19"/>
    <p:sldId id="352" r:id="rId20"/>
    <p:sldId id="285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03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9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08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2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4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53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97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5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8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03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54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5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9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21 | </a:t>
            </a:r>
            <a:r>
              <a:rPr lang="zh-CN" altLang="en-US" dirty="0"/>
              <a:t>内存管理（下）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为客户保密，项目组独享会议室封闭开发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虚拟地址分为两部分，</a:t>
            </a:r>
            <a:r>
              <a:rPr lang="zh-CN" altLang="en-US" b="1" dirty="0">
                <a:solidFill>
                  <a:srgbClr val="8C68C0"/>
                </a:solidFill>
              </a:rPr>
              <a:t>页号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8C68C0"/>
                </a:solidFill>
              </a:rPr>
              <a:t>页内偏移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页号作为页表的索引，</a:t>
            </a:r>
            <a:r>
              <a:rPr lang="zh-CN" altLang="en-US" b="1" dirty="0">
                <a:solidFill>
                  <a:srgbClr val="8C68C0"/>
                </a:solidFill>
              </a:rPr>
              <a:t>页表</a:t>
            </a:r>
            <a:r>
              <a:rPr lang="zh-CN" altLang="en-US" dirty="0"/>
              <a:t>包含</a:t>
            </a:r>
            <a:r>
              <a:rPr lang="zh-CN" altLang="en-US" b="1" dirty="0">
                <a:solidFill>
                  <a:srgbClr val="8C68C0"/>
                </a:solidFill>
              </a:rPr>
              <a:t>物理页每页所在物理内存的基地址</a:t>
            </a:r>
            <a:r>
              <a:rPr lang="zh-CN" altLang="en-US" dirty="0"/>
              <a:t>。这个基地址与页内偏移的组合就形成了</a:t>
            </a:r>
            <a:r>
              <a:rPr lang="zh-CN" altLang="en-US" b="1" dirty="0">
                <a:solidFill>
                  <a:srgbClr val="8C68C0"/>
                </a:solidFill>
              </a:rPr>
              <a:t>物理内存地址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下面的图，举了一个</a:t>
            </a:r>
            <a:r>
              <a:rPr lang="zh-CN" altLang="en-US" b="1" dirty="0">
                <a:solidFill>
                  <a:srgbClr val="8C68C0"/>
                </a:solidFill>
              </a:rPr>
              <a:t>简单的页表</a:t>
            </a:r>
            <a:r>
              <a:rPr lang="zh-CN" altLang="en-US" dirty="0"/>
              <a:t>的例子，</a:t>
            </a:r>
            <a:r>
              <a:rPr lang="zh-CN" altLang="en-US" b="1" dirty="0">
                <a:solidFill>
                  <a:srgbClr val="8C68C0"/>
                </a:solidFill>
              </a:rPr>
              <a:t>虚拟内存中的页通过页表映射为了物理内存中的页</a:t>
            </a:r>
            <a:r>
              <a:rPr lang="zh-CN" altLang="en-US" dirty="0"/>
              <a:t>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6474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5409C85-C3D8-426F-B87A-84E88F1301B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14" y="1668272"/>
            <a:ext cx="6330696" cy="41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8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en-US" altLang="zh-CN" dirty="0"/>
              <a:t>32 </a:t>
            </a:r>
            <a:r>
              <a:rPr lang="zh-CN" altLang="en-US" dirty="0"/>
              <a:t>位环境下，虚拟地址空间共 </a:t>
            </a:r>
            <a:r>
              <a:rPr lang="en-US" altLang="zh-CN" dirty="0"/>
              <a:t>4GB</a:t>
            </a:r>
            <a:r>
              <a:rPr lang="zh-CN" altLang="en-US" dirty="0"/>
              <a:t>。如果分成 </a:t>
            </a:r>
            <a:r>
              <a:rPr lang="en-US" altLang="zh-CN" dirty="0"/>
              <a:t>4KB </a:t>
            </a:r>
            <a:r>
              <a:rPr lang="zh-CN" altLang="en-US" dirty="0"/>
              <a:t>一个页，那就是 </a:t>
            </a:r>
            <a:r>
              <a:rPr lang="en-US" altLang="zh-CN" dirty="0"/>
              <a:t>1M </a:t>
            </a:r>
            <a:r>
              <a:rPr lang="zh-CN" altLang="en-US" dirty="0"/>
              <a:t>个页。每个页表项需要 </a:t>
            </a:r>
            <a:r>
              <a:rPr lang="en-US" altLang="zh-CN" dirty="0"/>
              <a:t>4 </a:t>
            </a:r>
            <a:r>
              <a:rPr lang="zh-CN" altLang="en-US" dirty="0"/>
              <a:t>个字节来存储，那么整个 </a:t>
            </a:r>
            <a:r>
              <a:rPr lang="en-US" altLang="zh-CN" dirty="0"/>
              <a:t>4GB </a:t>
            </a:r>
            <a:r>
              <a:rPr lang="zh-CN" altLang="en-US" dirty="0"/>
              <a:t>空间的映射就需要 </a:t>
            </a:r>
            <a:r>
              <a:rPr lang="en-US" altLang="zh-CN" dirty="0"/>
              <a:t>4MB </a:t>
            </a:r>
            <a:r>
              <a:rPr lang="zh-CN" altLang="en-US" dirty="0"/>
              <a:t>的内存来存储映射表。</a:t>
            </a:r>
            <a:endParaRPr lang="en-US" altLang="zh-CN" dirty="0"/>
          </a:p>
          <a:p>
            <a:r>
              <a:rPr lang="zh-CN" altLang="en-US" dirty="0"/>
              <a:t>如果每个进程都有自己的映射表，</a:t>
            </a:r>
            <a:r>
              <a:rPr lang="en-US" altLang="zh-CN" dirty="0"/>
              <a:t>100 </a:t>
            </a:r>
            <a:r>
              <a:rPr lang="zh-CN" altLang="en-US" dirty="0"/>
              <a:t>个进程就需要 </a:t>
            </a:r>
            <a:r>
              <a:rPr lang="en-US" altLang="zh-CN" dirty="0"/>
              <a:t>400MB </a:t>
            </a:r>
            <a:r>
              <a:rPr lang="zh-CN" altLang="en-US" dirty="0"/>
              <a:t>的内存。对于内核来讲，有点大了 。</a:t>
            </a:r>
            <a:endParaRPr lang="en-US" altLang="zh-CN" dirty="0"/>
          </a:p>
          <a:p>
            <a:r>
              <a:rPr lang="zh-CN" altLang="en-US" dirty="0"/>
              <a:t>页表中所有页表项必须提前建好，并且要求是连续的。</a:t>
            </a:r>
            <a:r>
              <a:rPr lang="zh-CN" altLang="en-US" b="1" dirty="0">
                <a:solidFill>
                  <a:srgbClr val="8C68C0"/>
                </a:solidFill>
              </a:rPr>
              <a:t>如果不连续，就没有办法通过虚拟地址里面的页号找到对应的页表项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那怎么办呢？我们可以试着将页表</a:t>
            </a:r>
            <a:r>
              <a:rPr lang="zh-CN" altLang="en-US" b="1" dirty="0">
                <a:solidFill>
                  <a:srgbClr val="8C68C0"/>
                </a:solidFill>
              </a:rPr>
              <a:t>再分页</a:t>
            </a:r>
            <a:r>
              <a:rPr lang="zh-CN" altLang="en-US" dirty="0"/>
              <a:t>，</a:t>
            </a:r>
            <a:r>
              <a:rPr lang="en-US" altLang="zh-CN" dirty="0"/>
              <a:t>4G </a:t>
            </a:r>
            <a:r>
              <a:rPr lang="zh-CN" altLang="en-US" dirty="0"/>
              <a:t>的空间需要 </a:t>
            </a:r>
            <a:r>
              <a:rPr lang="en-US" altLang="zh-CN" dirty="0"/>
              <a:t>4M </a:t>
            </a:r>
            <a:r>
              <a:rPr lang="zh-CN" altLang="en-US" dirty="0"/>
              <a:t>的页表来存储映射。我们把这 </a:t>
            </a:r>
            <a:r>
              <a:rPr lang="en-US" altLang="zh-CN" dirty="0"/>
              <a:t>4M </a:t>
            </a:r>
            <a:r>
              <a:rPr lang="zh-CN" altLang="en-US" dirty="0"/>
              <a:t>分成 </a:t>
            </a:r>
            <a:r>
              <a:rPr lang="en-US" altLang="zh-CN" dirty="0"/>
              <a:t>1K</a:t>
            </a:r>
            <a:r>
              <a:rPr lang="zh-CN" altLang="en-US" dirty="0"/>
              <a:t>（</a:t>
            </a:r>
            <a:r>
              <a:rPr lang="en-US" altLang="zh-CN" dirty="0"/>
              <a:t>1024</a:t>
            </a:r>
            <a:r>
              <a:rPr lang="zh-CN" altLang="en-US" dirty="0"/>
              <a:t>）个 </a:t>
            </a:r>
            <a:r>
              <a:rPr lang="en-US" altLang="zh-CN" dirty="0"/>
              <a:t>4K</a:t>
            </a:r>
            <a:r>
              <a:rPr lang="zh-CN" altLang="en-US" dirty="0"/>
              <a:t>，每个 </a:t>
            </a:r>
            <a:r>
              <a:rPr lang="en-US" altLang="zh-CN" dirty="0"/>
              <a:t>4K </a:t>
            </a:r>
            <a:r>
              <a:rPr lang="zh-CN" altLang="en-US" dirty="0"/>
              <a:t>又能放在一页里面，这样 </a:t>
            </a:r>
            <a:r>
              <a:rPr lang="en-US" altLang="zh-CN" dirty="0"/>
              <a:t>1K </a:t>
            </a:r>
            <a:r>
              <a:rPr lang="zh-CN" altLang="en-US" dirty="0"/>
              <a:t>个 </a:t>
            </a:r>
            <a:r>
              <a:rPr lang="en-US" altLang="zh-CN" dirty="0"/>
              <a:t>4K </a:t>
            </a:r>
            <a:r>
              <a:rPr lang="zh-CN" altLang="en-US" dirty="0"/>
              <a:t>就是 </a:t>
            </a:r>
            <a:r>
              <a:rPr lang="en-US" altLang="zh-CN" dirty="0"/>
              <a:t>1K </a:t>
            </a:r>
            <a:r>
              <a:rPr lang="zh-CN" altLang="en-US" dirty="0"/>
              <a:t>个页，</a:t>
            </a:r>
            <a:r>
              <a:rPr lang="zh-CN" altLang="en-US" b="1" dirty="0">
                <a:solidFill>
                  <a:srgbClr val="8C68C0"/>
                </a:solidFill>
              </a:rPr>
              <a:t>这 </a:t>
            </a:r>
            <a:r>
              <a:rPr lang="en-US" altLang="zh-CN" b="1" dirty="0">
                <a:solidFill>
                  <a:srgbClr val="8C68C0"/>
                </a:solidFill>
              </a:rPr>
              <a:t>1K </a:t>
            </a:r>
            <a:r>
              <a:rPr lang="zh-CN" altLang="en-US" b="1" dirty="0">
                <a:solidFill>
                  <a:srgbClr val="8C68C0"/>
                </a:solidFill>
              </a:rPr>
              <a:t>个页也需要一个表进行管理，我们称为页目录表</a:t>
            </a:r>
            <a:r>
              <a:rPr lang="zh-CN" altLang="en-US" dirty="0"/>
              <a:t>，这个页目录表里面有 </a:t>
            </a:r>
            <a:r>
              <a:rPr lang="en-US" altLang="zh-CN" dirty="0"/>
              <a:t>1K </a:t>
            </a:r>
            <a:r>
              <a:rPr lang="zh-CN" altLang="en-US" dirty="0"/>
              <a:t>项，每项 </a:t>
            </a:r>
            <a:r>
              <a:rPr lang="en-US" altLang="zh-CN" dirty="0"/>
              <a:t>4 </a:t>
            </a:r>
            <a:r>
              <a:rPr lang="zh-CN" altLang="en-US" dirty="0"/>
              <a:t>个字节，页目录表大小也是 </a:t>
            </a:r>
            <a:r>
              <a:rPr lang="en-US" altLang="zh-CN" dirty="0"/>
              <a:t>4K</a:t>
            </a:r>
            <a:r>
              <a:rPr lang="zh-CN" altLang="en-US" dirty="0"/>
              <a:t>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374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页目录有 </a:t>
            </a:r>
            <a:r>
              <a:rPr lang="en-US" altLang="zh-CN" dirty="0"/>
              <a:t>1K </a:t>
            </a:r>
            <a:r>
              <a:rPr lang="zh-CN" altLang="en-US" dirty="0"/>
              <a:t>项，用 </a:t>
            </a:r>
            <a:r>
              <a:rPr lang="en-US" altLang="zh-CN" dirty="0"/>
              <a:t>10 </a:t>
            </a:r>
            <a:r>
              <a:rPr lang="zh-CN" altLang="en-US" dirty="0"/>
              <a:t>位就可以表示访问页目录的哪一项。这一项其实对应的是一整页的页表项，也即 </a:t>
            </a:r>
            <a:r>
              <a:rPr lang="en-US" altLang="zh-CN" dirty="0"/>
              <a:t>4K </a:t>
            </a:r>
            <a:r>
              <a:rPr lang="zh-CN" altLang="en-US" dirty="0"/>
              <a:t>的页表项。每个页表项也是 </a:t>
            </a:r>
            <a:r>
              <a:rPr lang="en-US" altLang="zh-CN" dirty="0"/>
              <a:t>4 </a:t>
            </a:r>
            <a:r>
              <a:rPr lang="zh-CN" altLang="en-US" dirty="0"/>
              <a:t>个字节，因而一整页的页表项是 </a:t>
            </a:r>
            <a:r>
              <a:rPr lang="en-US" altLang="zh-CN" dirty="0"/>
              <a:t>1K </a:t>
            </a:r>
            <a:r>
              <a:rPr lang="zh-CN" altLang="en-US" dirty="0"/>
              <a:t>个。再用 </a:t>
            </a:r>
            <a:r>
              <a:rPr lang="en-US" altLang="zh-CN" dirty="0"/>
              <a:t>10 </a:t>
            </a:r>
            <a:r>
              <a:rPr lang="zh-CN" altLang="en-US" dirty="0"/>
              <a:t>位就可以表示访问页表项的哪一项，页表项中的一项对应的就是一个页，是存放数据的页，这个页的大小是 </a:t>
            </a:r>
            <a:r>
              <a:rPr lang="en-US" altLang="zh-CN" dirty="0"/>
              <a:t>4K</a:t>
            </a:r>
            <a:r>
              <a:rPr lang="zh-CN" altLang="en-US" dirty="0"/>
              <a:t>，用 </a:t>
            </a:r>
            <a:r>
              <a:rPr lang="en-US" altLang="zh-CN" dirty="0"/>
              <a:t>12 </a:t>
            </a:r>
            <a:r>
              <a:rPr lang="zh-CN" altLang="en-US" dirty="0"/>
              <a:t>位可以定位这个页内的任何一个位置。</a:t>
            </a:r>
            <a:endParaRPr lang="en-US" altLang="zh-CN" dirty="0"/>
          </a:p>
          <a:p>
            <a:r>
              <a:rPr lang="zh-CN" altLang="en-US" dirty="0"/>
              <a:t>这样加起来正好 </a:t>
            </a:r>
            <a:r>
              <a:rPr lang="en-US" altLang="zh-CN" dirty="0"/>
              <a:t>32 </a:t>
            </a:r>
            <a:r>
              <a:rPr lang="zh-CN" altLang="en-US" dirty="0"/>
              <a:t>位，也就是用前 </a:t>
            </a:r>
            <a:r>
              <a:rPr lang="en-US" altLang="zh-CN" dirty="0"/>
              <a:t>10 </a:t>
            </a:r>
            <a:r>
              <a:rPr lang="zh-CN" altLang="en-US" dirty="0"/>
              <a:t>位定位到页目录表中的一项。将这一项对应的页表取出来共 </a:t>
            </a:r>
            <a:r>
              <a:rPr lang="en-US" altLang="zh-CN" dirty="0"/>
              <a:t>1k </a:t>
            </a:r>
            <a:r>
              <a:rPr lang="zh-CN" altLang="en-US" dirty="0"/>
              <a:t>项，再用中间 </a:t>
            </a:r>
            <a:r>
              <a:rPr lang="en-US" altLang="zh-CN" dirty="0"/>
              <a:t>10 </a:t>
            </a:r>
            <a:r>
              <a:rPr lang="zh-CN" altLang="en-US" dirty="0"/>
              <a:t>位定位到页表中的一项，将这一项对应的存放数据的页取出来，再用最后 </a:t>
            </a:r>
            <a:r>
              <a:rPr lang="en-US" altLang="zh-CN" dirty="0"/>
              <a:t>12 </a:t>
            </a:r>
            <a:r>
              <a:rPr lang="zh-CN" altLang="en-US" dirty="0"/>
              <a:t>位定位到页中的具体位置访问数据。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1018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E901D8-375F-4FB0-B776-22A6FBB14E8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50" y="1265238"/>
            <a:ext cx="5068024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你可能会问，如果这样的话，</a:t>
            </a:r>
            <a:r>
              <a:rPr lang="zh-CN" altLang="en-US" b="1" dirty="0">
                <a:solidFill>
                  <a:srgbClr val="8C68C0"/>
                </a:solidFill>
              </a:rPr>
              <a:t>映射 </a:t>
            </a:r>
            <a:r>
              <a:rPr lang="en-US" altLang="zh-CN" b="1" dirty="0">
                <a:solidFill>
                  <a:srgbClr val="8C68C0"/>
                </a:solidFill>
              </a:rPr>
              <a:t>4GB </a:t>
            </a:r>
            <a:r>
              <a:rPr lang="zh-CN" altLang="en-US" b="1" dirty="0">
                <a:solidFill>
                  <a:srgbClr val="8C68C0"/>
                </a:solidFill>
              </a:rPr>
              <a:t>地址空间就需要 </a:t>
            </a:r>
            <a:r>
              <a:rPr lang="en-US" altLang="zh-CN" b="1" dirty="0">
                <a:solidFill>
                  <a:srgbClr val="8C68C0"/>
                </a:solidFill>
              </a:rPr>
              <a:t>4MB+4KB </a:t>
            </a:r>
            <a:r>
              <a:rPr lang="zh-CN" altLang="en-US" b="1" dirty="0">
                <a:solidFill>
                  <a:srgbClr val="8C68C0"/>
                </a:solidFill>
              </a:rPr>
              <a:t>的内存</a:t>
            </a:r>
            <a:r>
              <a:rPr lang="zh-CN" altLang="en-US" dirty="0"/>
              <a:t>，这样不是更大了吗？ 当然如果页是满的，当时是更大了，但是，我们往往不会为一个进程分配那么多内存。比如说，上面图中，我们假设只给这个进程分配了一个数据页。</a:t>
            </a:r>
            <a:endParaRPr lang="en-US" altLang="zh-CN" dirty="0"/>
          </a:p>
          <a:p>
            <a:r>
              <a:rPr lang="zh-CN" altLang="en-US" dirty="0"/>
              <a:t>如果只使用页表，也需要完整的 </a:t>
            </a:r>
            <a:r>
              <a:rPr lang="en-US" altLang="zh-CN" dirty="0"/>
              <a:t>1M </a:t>
            </a:r>
            <a:r>
              <a:rPr lang="zh-CN" altLang="en-US" dirty="0"/>
              <a:t>个页表项共 </a:t>
            </a:r>
            <a:r>
              <a:rPr lang="en-US" altLang="zh-CN" dirty="0"/>
              <a:t>4M </a:t>
            </a:r>
            <a:r>
              <a:rPr lang="zh-CN" altLang="en-US" dirty="0"/>
              <a:t>的内存，但是如果使用了页目录，页目录需要 </a:t>
            </a:r>
            <a:r>
              <a:rPr lang="en-US" altLang="zh-CN" dirty="0"/>
              <a:t>1K </a:t>
            </a:r>
            <a:r>
              <a:rPr lang="zh-CN" altLang="en-US" dirty="0"/>
              <a:t>个全部分配，占用内存 </a:t>
            </a:r>
            <a:r>
              <a:rPr lang="en-US" altLang="zh-CN" dirty="0"/>
              <a:t>4K</a:t>
            </a:r>
            <a:r>
              <a:rPr lang="zh-CN" altLang="en-US" dirty="0"/>
              <a:t>，但是里面只有一项使用了。到了页表项，只需要分配能够管理那个数据页的页表项页就可以了，也就是说，</a:t>
            </a:r>
            <a:r>
              <a:rPr lang="zh-CN" altLang="en-US" b="1" dirty="0">
                <a:solidFill>
                  <a:srgbClr val="8C68C0"/>
                </a:solidFill>
              </a:rPr>
              <a:t>最多 </a:t>
            </a:r>
            <a:r>
              <a:rPr lang="en-US" altLang="zh-CN" b="1" dirty="0">
                <a:solidFill>
                  <a:srgbClr val="8C68C0"/>
                </a:solidFill>
              </a:rPr>
              <a:t>4K</a:t>
            </a:r>
            <a:r>
              <a:rPr lang="zh-CN" altLang="en-US" b="1" dirty="0">
                <a:solidFill>
                  <a:srgbClr val="8C68C0"/>
                </a:solidFill>
              </a:rPr>
              <a:t>，这样内存就节省多了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当然对于 </a:t>
            </a:r>
            <a:r>
              <a:rPr lang="en-US" altLang="zh-CN" dirty="0"/>
              <a:t>64 </a:t>
            </a:r>
            <a:r>
              <a:rPr lang="zh-CN" altLang="en-US" dirty="0"/>
              <a:t>位的系统，两级肯定不够了，就变成了四级目录，分别是全局页目录项 </a:t>
            </a:r>
            <a:r>
              <a:rPr lang="en-US" altLang="zh-CN" dirty="0"/>
              <a:t>PGD</a:t>
            </a:r>
            <a:r>
              <a:rPr lang="zh-CN" altLang="en-US" dirty="0"/>
              <a:t>（</a:t>
            </a:r>
            <a:r>
              <a:rPr lang="en-US" altLang="zh-CN" dirty="0"/>
              <a:t>Page Global Directory</a:t>
            </a:r>
            <a:r>
              <a:rPr lang="zh-CN" altLang="en-US" dirty="0"/>
              <a:t>）、上层页目录项 </a:t>
            </a:r>
            <a:r>
              <a:rPr lang="en-US" altLang="zh-CN" dirty="0"/>
              <a:t>PUD</a:t>
            </a:r>
            <a:r>
              <a:rPr lang="zh-CN" altLang="en-US" dirty="0"/>
              <a:t>（</a:t>
            </a:r>
            <a:r>
              <a:rPr lang="en-US" altLang="zh-CN" dirty="0"/>
              <a:t>Page Upper Directory</a:t>
            </a:r>
            <a:r>
              <a:rPr lang="zh-CN" altLang="en-US" dirty="0"/>
              <a:t>）、中间页目录项 </a:t>
            </a:r>
            <a:r>
              <a:rPr lang="en-US" altLang="zh-CN" dirty="0"/>
              <a:t>PMD</a:t>
            </a:r>
            <a:r>
              <a:rPr lang="zh-CN" altLang="en-US" dirty="0"/>
              <a:t>（</a:t>
            </a:r>
            <a:r>
              <a:rPr lang="en-US" altLang="zh-CN" dirty="0"/>
              <a:t>Page Middle Directory</a:t>
            </a:r>
            <a:r>
              <a:rPr lang="zh-CN" altLang="en-US" dirty="0"/>
              <a:t>）和页表项 </a:t>
            </a:r>
            <a:r>
              <a:rPr lang="en-US" altLang="zh-CN" dirty="0"/>
              <a:t>PTE</a:t>
            </a:r>
            <a:r>
              <a:rPr lang="zh-CN" altLang="en-US" dirty="0"/>
              <a:t>（</a:t>
            </a:r>
            <a:r>
              <a:rPr lang="en-US" altLang="zh-CN" dirty="0"/>
              <a:t>Page Table Entry</a:t>
            </a:r>
            <a:r>
              <a:rPr lang="zh-CN" altLang="en-US" dirty="0"/>
              <a:t>）。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8362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A88CBF6-1697-4AEA-BF66-09542F66279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30" y="1447292"/>
            <a:ext cx="7903464" cy="45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8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这一节我们讲了</a:t>
            </a:r>
            <a:r>
              <a:rPr lang="zh-CN" altLang="en-US" b="1" dirty="0">
                <a:solidFill>
                  <a:srgbClr val="8C68C0"/>
                </a:solidFill>
              </a:rPr>
              <a:t>分段机制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8C68C0"/>
                </a:solidFill>
              </a:rPr>
              <a:t>分页机制</a:t>
            </a:r>
            <a:r>
              <a:rPr lang="zh-CN" altLang="en-US" dirty="0"/>
              <a:t>以及</a:t>
            </a:r>
            <a:r>
              <a:rPr lang="zh-CN" altLang="en-US" b="1" dirty="0">
                <a:solidFill>
                  <a:srgbClr val="8C68C0"/>
                </a:solidFill>
              </a:rPr>
              <a:t>从虚拟地址到物理地址的映射方式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总结一下这两节，我们可以把内存管理系统精细化为下面三件事情：</a:t>
            </a:r>
            <a:endParaRPr lang="en-US" altLang="zh-CN" dirty="0"/>
          </a:p>
          <a:p>
            <a:r>
              <a:rPr lang="zh-CN" altLang="en-US" dirty="0"/>
              <a:t>第一，</a:t>
            </a:r>
            <a:r>
              <a:rPr lang="zh-CN" altLang="en-US" b="1" dirty="0">
                <a:solidFill>
                  <a:srgbClr val="8C68C0"/>
                </a:solidFill>
              </a:rPr>
              <a:t>虚拟内存空间的管理</a:t>
            </a:r>
            <a:r>
              <a:rPr lang="zh-CN" altLang="en-US" dirty="0"/>
              <a:t>，将虚拟内存分成大小相等的页；</a:t>
            </a:r>
            <a:endParaRPr lang="en-US" altLang="zh-CN" dirty="0"/>
          </a:p>
          <a:p>
            <a:r>
              <a:rPr lang="zh-CN" altLang="en-US" dirty="0"/>
              <a:t>第二，</a:t>
            </a:r>
            <a:r>
              <a:rPr lang="zh-CN" altLang="en-US" b="1" dirty="0">
                <a:solidFill>
                  <a:srgbClr val="8C68C0"/>
                </a:solidFill>
              </a:rPr>
              <a:t>物理内存的管理</a:t>
            </a:r>
            <a:r>
              <a:rPr lang="zh-CN" altLang="en-US" dirty="0"/>
              <a:t>，将物理内存分成大小相等的页；</a:t>
            </a:r>
            <a:endParaRPr lang="en-US" altLang="zh-CN" dirty="0"/>
          </a:p>
          <a:p>
            <a:r>
              <a:rPr lang="zh-CN" altLang="en-US" dirty="0"/>
              <a:t>第三，</a:t>
            </a:r>
            <a:r>
              <a:rPr lang="zh-CN" altLang="en-US" b="1" dirty="0">
                <a:solidFill>
                  <a:srgbClr val="8C68C0"/>
                </a:solidFill>
              </a:rPr>
              <a:t>内存映射</a:t>
            </a:r>
            <a:r>
              <a:rPr lang="zh-CN" altLang="en-US" dirty="0"/>
              <a:t>，将虚拟内存页和物理内存页映射起来，并且</a:t>
            </a:r>
            <a:r>
              <a:rPr lang="zh-CN" altLang="en-US" b="1" dirty="0">
                <a:solidFill>
                  <a:srgbClr val="8C68C0"/>
                </a:solidFill>
              </a:rPr>
              <a:t>在内存紧张的时候可以换出到硬盘</a:t>
            </a:r>
            <a:r>
              <a:rPr lang="zh-CN" altLang="en-US" dirty="0"/>
              <a:t>中。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75E9346-FB24-43F3-AE8F-88BF9474D27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5" y="1265238"/>
            <a:ext cx="7607294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4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这一节我们说</a:t>
            </a:r>
            <a:r>
              <a:rPr lang="zh-CN" altLang="en-US" b="1" dirty="0">
                <a:solidFill>
                  <a:srgbClr val="8C68C0"/>
                </a:solidFill>
              </a:rPr>
              <a:t>一个页的大小为 </a:t>
            </a:r>
            <a:r>
              <a:rPr lang="en-US" altLang="zh-CN" b="1" dirty="0">
                <a:solidFill>
                  <a:srgbClr val="8C68C0"/>
                </a:solidFill>
              </a:rPr>
              <a:t>4K</a:t>
            </a:r>
            <a:r>
              <a:rPr lang="zh-CN" altLang="en-US" dirty="0"/>
              <a:t>，有时候我们需要</a:t>
            </a:r>
            <a:r>
              <a:rPr lang="zh-CN" altLang="en-US" b="1" dirty="0">
                <a:solidFill>
                  <a:srgbClr val="8C68C0"/>
                </a:solidFill>
              </a:rPr>
              <a:t>为应用配置大页（</a:t>
            </a:r>
            <a:r>
              <a:rPr lang="en-US" altLang="zh-CN" b="1" dirty="0" err="1">
                <a:solidFill>
                  <a:srgbClr val="8C68C0"/>
                </a:solidFill>
              </a:rPr>
              <a:t>HugePage</a:t>
            </a:r>
            <a:r>
              <a:rPr lang="zh-CN" altLang="en-US" b="1" dirty="0">
                <a:solidFill>
                  <a:srgbClr val="8C68C0"/>
                </a:solidFill>
              </a:rPr>
              <a:t>）</a:t>
            </a:r>
            <a:r>
              <a:rPr lang="zh-CN" altLang="en-US" dirty="0"/>
              <a:t>。请你查一下</a:t>
            </a:r>
            <a:r>
              <a:rPr lang="zh-CN" altLang="en-US" b="1" dirty="0">
                <a:solidFill>
                  <a:srgbClr val="8C68C0"/>
                </a:solidFill>
              </a:rPr>
              <a:t>大页的大小及配置方法</a:t>
            </a:r>
            <a:r>
              <a:rPr lang="zh-CN" altLang="en-US" dirty="0"/>
              <a:t>，咱们后面会用到。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F05F4B-1677-455C-89FB-491CBFBC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3" y="3568108"/>
            <a:ext cx="5577104" cy="19065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5E3718-3F8F-4294-8382-DEC6A9FD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98" y="972937"/>
            <a:ext cx="6087867" cy="43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上一节，我们讲了</a:t>
            </a:r>
            <a:r>
              <a:rPr lang="zh-CN" altLang="en-US" b="1" dirty="0">
                <a:solidFill>
                  <a:srgbClr val="8C68C0"/>
                </a:solidFill>
              </a:rPr>
              <a:t>虚拟空间的布局</a:t>
            </a:r>
            <a:r>
              <a:rPr lang="zh-CN" altLang="en-US" dirty="0"/>
              <a:t>。接下来，我们需要知道，如何</a:t>
            </a:r>
            <a:r>
              <a:rPr lang="zh-CN" altLang="en-US" b="1" dirty="0">
                <a:solidFill>
                  <a:srgbClr val="8C68C0"/>
                </a:solidFill>
              </a:rPr>
              <a:t>将其映射成为物理地址呢</a:t>
            </a:r>
            <a:r>
              <a:rPr lang="zh-CN" altLang="en-US" dirty="0"/>
              <a:t>？你可能已经想到了，咱们前面讲 </a:t>
            </a:r>
            <a:r>
              <a:rPr lang="en-US" altLang="zh-CN" dirty="0"/>
              <a:t>x86 CPU </a:t>
            </a:r>
            <a:r>
              <a:rPr lang="zh-CN" altLang="en-US" dirty="0"/>
              <a:t>的时候，讲过</a:t>
            </a:r>
            <a:r>
              <a:rPr lang="zh-CN" altLang="en-US" b="1" dirty="0">
                <a:solidFill>
                  <a:srgbClr val="8C68C0"/>
                </a:solidFill>
              </a:rPr>
              <a:t>分段机制，</a:t>
            </a:r>
            <a:r>
              <a:rPr lang="zh-CN" altLang="en-US" dirty="0"/>
              <a:t>咱们规划虚拟空间的时候，也是</a:t>
            </a:r>
            <a:r>
              <a:rPr lang="zh-CN" altLang="en-US" b="1" dirty="0">
                <a:solidFill>
                  <a:srgbClr val="8C68C0"/>
                </a:solidFill>
              </a:rPr>
              <a:t>将空间分成多个段进行保存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那就直接用分段机制呗。我们来看看</a:t>
            </a:r>
            <a:r>
              <a:rPr lang="zh-CN" altLang="en-US" b="1" dirty="0">
                <a:solidFill>
                  <a:srgbClr val="8C68C0"/>
                </a:solidFill>
              </a:rPr>
              <a:t>分段机制的原理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383FF1-FDE1-4667-B5E9-C743613DF31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66" y="1264837"/>
            <a:ext cx="8046761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82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b="1" dirty="0">
                <a:solidFill>
                  <a:srgbClr val="8C68C0"/>
                </a:solidFill>
              </a:rPr>
              <a:t>分段机制下的虚拟地址</a:t>
            </a:r>
            <a:r>
              <a:rPr lang="zh-CN" altLang="en-US" dirty="0"/>
              <a:t>由两部分组成，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段选择子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b="1" dirty="0">
                <a:solidFill>
                  <a:srgbClr val="8C68C0"/>
                </a:solidFill>
              </a:rPr>
              <a:t>段内偏移量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b="1" dirty="0">
                <a:solidFill>
                  <a:srgbClr val="8C68C0"/>
                </a:solidFill>
              </a:rPr>
              <a:t>段选择子</a:t>
            </a:r>
            <a:r>
              <a:rPr lang="zh-CN" altLang="en-US" dirty="0"/>
              <a:t>就保存在咱们前面讲过的段寄存器里面。段选择子里面最重要的是</a:t>
            </a:r>
            <a:r>
              <a:rPr lang="zh-CN" altLang="en-US" b="1" dirty="0">
                <a:solidFill>
                  <a:srgbClr val="8C68C0"/>
                </a:solidFill>
              </a:rPr>
              <a:t>段号</a:t>
            </a:r>
            <a:r>
              <a:rPr lang="zh-CN" altLang="en-US" dirty="0"/>
              <a:t>，用作段表的索引。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段表</a:t>
            </a:r>
            <a:r>
              <a:rPr lang="zh-CN" altLang="en-US" dirty="0"/>
              <a:t>里面保存的是</a:t>
            </a:r>
            <a:r>
              <a:rPr lang="zh-CN" altLang="en-US" b="1" dirty="0">
                <a:solidFill>
                  <a:srgbClr val="8C68C0"/>
                </a:solidFill>
              </a:rPr>
              <a:t>这个段的基地址、段的界限和特权等级等</a:t>
            </a:r>
            <a:r>
              <a:rPr lang="zh-CN" altLang="en-US" dirty="0"/>
              <a:t>。虚拟地址中的段内偏移量应该位于 </a:t>
            </a:r>
            <a:r>
              <a:rPr lang="en-US" altLang="zh-CN" dirty="0"/>
              <a:t>0 </a:t>
            </a:r>
            <a:r>
              <a:rPr lang="zh-CN" altLang="en-US" dirty="0"/>
              <a:t>和段界限之间。如果段内偏移量是合法的，就将段基地址加上段内偏移量得到物理内存地址。</a:t>
            </a:r>
            <a:endParaRPr lang="en-US" altLang="zh-CN" dirty="0"/>
          </a:p>
          <a:p>
            <a:r>
              <a:rPr lang="zh-CN" altLang="en-US" dirty="0"/>
              <a:t>例如，我们将上面的虚拟空间分成以下 </a:t>
            </a:r>
            <a:r>
              <a:rPr lang="en-US" altLang="zh-CN" b="1" dirty="0">
                <a:solidFill>
                  <a:srgbClr val="8C68C0"/>
                </a:solidFill>
              </a:rPr>
              <a:t>4 </a:t>
            </a:r>
            <a:r>
              <a:rPr lang="zh-CN" altLang="en-US" b="1" dirty="0">
                <a:solidFill>
                  <a:srgbClr val="8C68C0"/>
                </a:solidFill>
              </a:rPr>
              <a:t>个段，用 </a:t>
            </a:r>
            <a:r>
              <a:rPr lang="en-US" altLang="zh-CN" b="1" dirty="0">
                <a:solidFill>
                  <a:srgbClr val="8C68C0"/>
                </a:solidFill>
              </a:rPr>
              <a:t>0</a:t>
            </a:r>
            <a:r>
              <a:rPr lang="zh-CN" altLang="en-US" b="1" dirty="0">
                <a:solidFill>
                  <a:srgbClr val="8C68C0"/>
                </a:solidFill>
              </a:rPr>
              <a:t>～</a:t>
            </a:r>
            <a:r>
              <a:rPr lang="en-US" altLang="zh-CN" b="1" dirty="0">
                <a:solidFill>
                  <a:srgbClr val="8C68C0"/>
                </a:solidFill>
              </a:rPr>
              <a:t>3 </a:t>
            </a:r>
            <a:r>
              <a:rPr lang="zh-CN" altLang="en-US" b="1" dirty="0">
                <a:solidFill>
                  <a:srgbClr val="8C68C0"/>
                </a:solidFill>
              </a:rPr>
              <a:t>来编号</a:t>
            </a:r>
            <a:r>
              <a:rPr lang="zh-CN" altLang="en-US" dirty="0"/>
              <a:t>。每个段在段表中有一个项，在物理空间中，</a:t>
            </a:r>
            <a:r>
              <a:rPr lang="zh-CN" altLang="en-US" b="1" dirty="0">
                <a:solidFill>
                  <a:srgbClr val="8C68C0"/>
                </a:solidFill>
              </a:rPr>
              <a:t>段的排列</a:t>
            </a:r>
            <a:r>
              <a:rPr lang="zh-CN" altLang="en-US" dirty="0"/>
              <a:t>如下图的右边所示。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4668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43104B-6226-4FE5-98C6-BC6FF06D694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10" y="1354328"/>
            <a:ext cx="7080504" cy="47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如果要访问段 </a:t>
            </a:r>
            <a:r>
              <a:rPr lang="en-US" altLang="zh-CN" dirty="0"/>
              <a:t>2 </a:t>
            </a:r>
            <a:r>
              <a:rPr lang="zh-CN" altLang="en-US" dirty="0"/>
              <a:t>中偏移量 </a:t>
            </a:r>
            <a:r>
              <a:rPr lang="en-US" altLang="zh-CN" dirty="0"/>
              <a:t>600 </a:t>
            </a:r>
            <a:r>
              <a:rPr lang="zh-CN" altLang="en-US" dirty="0"/>
              <a:t>的虚拟地址，我们可以计算出物理地址为，段 </a:t>
            </a:r>
            <a:r>
              <a:rPr lang="en-US" altLang="zh-CN" dirty="0"/>
              <a:t>2 </a:t>
            </a:r>
            <a:r>
              <a:rPr lang="zh-CN" altLang="en-US" dirty="0"/>
              <a:t>基地址 </a:t>
            </a:r>
            <a:r>
              <a:rPr lang="en-US" altLang="zh-CN" dirty="0"/>
              <a:t>2000 + </a:t>
            </a:r>
            <a:r>
              <a:rPr lang="zh-CN" altLang="en-US" dirty="0"/>
              <a:t>偏移量 </a:t>
            </a:r>
            <a:r>
              <a:rPr lang="en-US" altLang="zh-CN" dirty="0"/>
              <a:t>600 = 2600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多好的机制啊！我们来看看 </a:t>
            </a:r>
            <a:r>
              <a:rPr lang="en-US" altLang="zh-CN" dirty="0"/>
              <a:t>Linux </a:t>
            </a:r>
            <a:r>
              <a:rPr lang="zh-CN" altLang="en-US" dirty="0"/>
              <a:t>是如何使用这个机制的。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里面，</a:t>
            </a:r>
            <a:r>
              <a:rPr lang="zh-CN" altLang="en-US" b="1" dirty="0">
                <a:solidFill>
                  <a:srgbClr val="8C68C0"/>
                </a:solidFill>
              </a:rPr>
              <a:t>段表全称段描述符表（</a:t>
            </a:r>
            <a:r>
              <a:rPr lang="en-US" altLang="zh-CN" b="1" dirty="0">
                <a:solidFill>
                  <a:srgbClr val="8C68C0"/>
                </a:solidFill>
              </a:rPr>
              <a:t>segment descriptors</a:t>
            </a:r>
            <a:r>
              <a:rPr lang="zh-CN" altLang="en-US" b="1" dirty="0">
                <a:solidFill>
                  <a:srgbClr val="8C68C0"/>
                </a:solidFill>
              </a:rPr>
              <a:t>），</a:t>
            </a:r>
            <a:r>
              <a:rPr lang="zh-CN" altLang="en-US" dirty="0"/>
              <a:t>放在</a:t>
            </a:r>
            <a:r>
              <a:rPr lang="zh-CN" altLang="en-US" b="1" dirty="0">
                <a:solidFill>
                  <a:srgbClr val="8C68C0"/>
                </a:solidFill>
              </a:rPr>
              <a:t>全局描述符表 </a:t>
            </a:r>
            <a:r>
              <a:rPr lang="en-US" altLang="zh-CN" b="1" dirty="0">
                <a:solidFill>
                  <a:srgbClr val="8C68C0"/>
                </a:solidFill>
              </a:rPr>
              <a:t>GDT</a:t>
            </a:r>
            <a:r>
              <a:rPr lang="zh-CN" altLang="en-US" dirty="0"/>
              <a:t>（</a:t>
            </a:r>
            <a:r>
              <a:rPr lang="en-US" altLang="zh-CN" dirty="0"/>
              <a:t>Global Descriptor Table</a:t>
            </a:r>
            <a:r>
              <a:rPr lang="zh-CN" altLang="en-US" dirty="0"/>
              <a:t>）里面，会有下面的宏来初始化段描述符表里面的表项。</a:t>
            </a:r>
            <a:endParaRPr lang="en-US" altLang="zh-CN" dirty="0"/>
          </a:p>
          <a:p>
            <a:r>
              <a:rPr lang="zh-CN" altLang="en-US" dirty="0"/>
              <a:t>一个段表项由</a:t>
            </a:r>
            <a:r>
              <a:rPr lang="zh-CN" altLang="en-US" b="1" dirty="0">
                <a:solidFill>
                  <a:srgbClr val="8C68C0"/>
                </a:solidFill>
              </a:rPr>
              <a:t>段基地址 </a:t>
            </a:r>
            <a:r>
              <a:rPr lang="en-US" altLang="zh-CN" b="1" dirty="0">
                <a:solidFill>
                  <a:srgbClr val="8C68C0"/>
                </a:solidFill>
              </a:rPr>
              <a:t>base</a:t>
            </a:r>
            <a:r>
              <a:rPr lang="zh-CN" altLang="en-US" b="1" dirty="0">
                <a:solidFill>
                  <a:srgbClr val="8C68C0"/>
                </a:solidFill>
              </a:rPr>
              <a:t>、段界限 </a:t>
            </a:r>
            <a:r>
              <a:rPr lang="en-US" altLang="zh-CN" b="1" dirty="0">
                <a:solidFill>
                  <a:srgbClr val="8C68C0"/>
                </a:solidFill>
              </a:rPr>
              <a:t>limit</a:t>
            </a:r>
            <a:r>
              <a:rPr lang="zh-CN" altLang="en-US" dirty="0"/>
              <a:t>，还</a:t>
            </a:r>
            <a:r>
              <a:rPr lang="zh-CN" altLang="en-US" b="1" dirty="0">
                <a:solidFill>
                  <a:srgbClr val="8C68C0"/>
                </a:solidFill>
              </a:rPr>
              <a:t>有一些标识符</a:t>
            </a:r>
            <a:r>
              <a:rPr lang="zh-CN" altLang="en-US" dirty="0"/>
              <a:t>组成。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631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这里面对于 </a:t>
            </a:r>
            <a:r>
              <a:rPr lang="en-US" altLang="zh-CN" dirty="0"/>
              <a:t>64 </a:t>
            </a:r>
            <a:r>
              <a:rPr lang="zh-CN" altLang="en-US" dirty="0"/>
              <a:t>位的和 </a:t>
            </a:r>
            <a:r>
              <a:rPr lang="en-US" altLang="zh-CN" dirty="0"/>
              <a:t>32 </a:t>
            </a:r>
            <a:r>
              <a:rPr lang="zh-CN" altLang="en-US" dirty="0"/>
              <a:t>位的，都定义了</a:t>
            </a:r>
            <a:r>
              <a:rPr lang="zh-CN" altLang="en-US" b="1" dirty="0">
                <a:solidFill>
                  <a:srgbClr val="8C68C0"/>
                </a:solidFill>
              </a:rPr>
              <a:t>内核代码段、内核数据段、用户代码段和用户数据段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另外，还会定义下面</a:t>
            </a:r>
            <a:r>
              <a:rPr lang="zh-CN" altLang="en-US" b="1" dirty="0">
                <a:solidFill>
                  <a:srgbClr val="8C68C0"/>
                </a:solidFill>
              </a:rPr>
              <a:t>四个段选择子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指向上面的段描述符表项</a:t>
            </a:r>
            <a:r>
              <a:rPr lang="zh-CN" altLang="en-US" dirty="0"/>
              <a:t>。这四个段选择子看着是不是有点眼熟？</a:t>
            </a:r>
            <a:endParaRPr lang="en-US" altLang="zh-CN" dirty="0"/>
          </a:p>
          <a:p>
            <a:r>
              <a:rPr lang="zh-CN" altLang="en-US" dirty="0"/>
              <a:t>咱们讲内核初始化的时候，</a:t>
            </a:r>
            <a:r>
              <a:rPr lang="zh-CN" altLang="en-US" b="1" dirty="0">
                <a:solidFill>
                  <a:srgbClr val="8C68C0"/>
                </a:solidFill>
              </a:rPr>
              <a:t>启动第一个用户态的进程，</a:t>
            </a:r>
            <a:r>
              <a:rPr lang="zh-CN" altLang="en-US" dirty="0"/>
              <a:t>就是将这四</a:t>
            </a:r>
            <a:r>
              <a:rPr lang="zh-CN" altLang="en-US" b="1" dirty="0">
                <a:solidFill>
                  <a:srgbClr val="8C68C0"/>
                </a:solidFill>
              </a:rPr>
              <a:t>个值赋值给段寄存器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通过分析，我们发现，</a:t>
            </a:r>
            <a:r>
              <a:rPr lang="zh-CN" altLang="en-US" b="1" dirty="0">
                <a:solidFill>
                  <a:srgbClr val="8C68C0"/>
                </a:solidFill>
              </a:rPr>
              <a:t>所有的段的起始地址都是一样的，都是 </a:t>
            </a:r>
            <a:r>
              <a:rPr lang="en-US" altLang="zh-CN" b="1" dirty="0">
                <a:solidFill>
                  <a:srgbClr val="8C68C0"/>
                </a:solidFill>
              </a:rPr>
              <a:t>0</a:t>
            </a:r>
            <a:r>
              <a:rPr lang="zh-CN" altLang="en-US" dirty="0"/>
              <a:t>。这算哪门子分段嘛！所以，在 </a:t>
            </a:r>
            <a:r>
              <a:rPr lang="en-US" altLang="zh-CN" dirty="0"/>
              <a:t>Linux </a:t>
            </a:r>
            <a:r>
              <a:rPr lang="zh-CN" altLang="en-US" dirty="0"/>
              <a:t>操作系统中，并没有使用到全部的分段功能。那分段是不是完全没有用处呢？</a:t>
            </a:r>
            <a:endParaRPr lang="en-US" altLang="zh-CN" dirty="0"/>
          </a:p>
          <a:p>
            <a:r>
              <a:rPr lang="zh-CN" altLang="en-US" dirty="0"/>
              <a:t>分段可以做</a:t>
            </a:r>
            <a:r>
              <a:rPr lang="zh-CN" altLang="en-US" b="1" dirty="0">
                <a:solidFill>
                  <a:srgbClr val="8C68C0"/>
                </a:solidFill>
              </a:rPr>
              <a:t>权限审核</a:t>
            </a:r>
            <a:r>
              <a:rPr lang="zh-CN" altLang="en-US" dirty="0"/>
              <a:t>，例如用户态 </a:t>
            </a:r>
            <a:r>
              <a:rPr lang="en-US" altLang="zh-CN" dirty="0"/>
              <a:t>DPL </a:t>
            </a:r>
            <a:r>
              <a:rPr lang="zh-CN" altLang="en-US" dirty="0"/>
              <a:t>是 </a:t>
            </a:r>
            <a:r>
              <a:rPr lang="en-US" altLang="zh-CN" dirty="0"/>
              <a:t>3</a:t>
            </a:r>
            <a:r>
              <a:rPr lang="zh-CN" altLang="en-US" dirty="0"/>
              <a:t>，内核态 </a:t>
            </a:r>
            <a:r>
              <a:rPr lang="en-US" altLang="zh-CN" dirty="0"/>
              <a:t>DPL </a:t>
            </a:r>
            <a:r>
              <a:rPr lang="zh-CN" altLang="en-US" dirty="0"/>
              <a:t>是 </a:t>
            </a:r>
            <a:r>
              <a:rPr lang="en-US" altLang="zh-CN" dirty="0"/>
              <a:t>0</a:t>
            </a:r>
            <a:r>
              <a:rPr lang="zh-CN" altLang="en-US" dirty="0"/>
              <a:t>。当用户态试图访问内核态的时候，会因为权限不足而报错。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0118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其实 </a:t>
            </a:r>
            <a:r>
              <a:rPr lang="en-US" altLang="zh-CN" dirty="0"/>
              <a:t>Linux </a:t>
            </a:r>
            <a:r>
              <a:rPr lang="zh-CN" altLang="en-US" dirty="0"/>
              <a:t>倾向于另外一种</a:t>
            </a:r>
            <a:r>
              <a:rPr lang="zh-CN" altLang="en-US" b="1" dirty="0">
                <a:solidFill>
                  <a:srgbClr val="8C68C0"/>
                </a:solidFill>
              </a:rPr>
              <a:t>从虚拟地址到物理地址的转换方式，称为分页（</a:t>
            </a:r>
            <a:r>
              <a:rPr lang="en-US" altLang="zh-CN" b="1" dirty="0">
                <a:solidFill>
                  <a:srgbClr val="8C68C0"/>
                </a:solidFill>
              </a:rPr>
              <a:t>Paging</a:t>
            </a:r>
            <a:r>
              <a:rPr lang="zh-CN" altLang="en-US" b="1" dirty="0">
                <a:solidFill>
                  <a:srgbClr val="8C68C0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对于物理内存，操作系统把它分成一块一块大小相同的页，这样更方便管理，例如有的内存页面长时间不用了，可以</a:t>
            </a:r>
            <a:r>
              <a:rPr lang="zh-CN" altLang="en-US" b="1" dirty="0">
                <a:solidFill>
                  <a:srgbClr val="8C68C0"/>
                </a:solidFill>
              </a:rPr>
              <a:t>暂时写到硬盘上</a:t>
            </a:r>
            <a:r>
              <a:rPr lang="zh-CN" altLang="en-US" dirty="0"/>
              <a:t>，称为</a:t>
            </a:r>
            <a:r>
              <a:rPr lang="zh-CN" altLang="en-US" b="1" dirty="0">
                <a:solidFill>
                  <a:srgbClr val="8C68C0"/>
                </a:solidFill>
              </a:rPr>
              <a:t>换出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一旦需要的时候，再加载进来，叫做</a:t>
            </a:r>
            <a:r>
              <a:rPr lang="zh-CN" altLang="en-US" b="1" dirty="0">
                <a:solidFill>
                  <a:srgbClr val="8C68C0"/>
                </a:solidFill>
              </a:rPr>
              <a:t>换入</a:t>
            </a:r>
            <a:r>
              <a:rPr lang="zh-CN" altLang="en-US" dirty="0"/>
              <a:t>。这样可以扩大可用物理内存的大小，</a:t>
            </a:r>
            <a:r>
              <a:rPr lang="zh-CN" altLang="en-US" b="1" dirty="0">
                <a:solidFill>
                  <a:srgbClr val="8C68C0"/>
                </a:solidFill>
              </a:rPr>
              <a:t>提高物理内存的利用率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这个换入和换出都是</a:t>
            </a:r>
            <a:r>
              <a:rPr lang="zh-CN" altLang="en-US" b="1" dirty="0">
                <a:solidFill>
                  <a:srgbClr val="8C68C0"/>
                </a:solidFill>
              </a:rPr>
              <a:t>以页为单位的</a:t>
            </a:r>
            <a:r>
              <a:rPr lang="zh-CN" altLang="en-US" dirty="0"/>
              <a:t>。页面的大小一般为 </a:t>
            </a:r>
            <a:r>
              <a:rPr lang="en-US" altLang="zh-CN" dirty="0"/>
              <a:t>4KB</a:t>
            </a:r>
            <a:r>
              <a:rPr lang="zh-CN" altLang="en-US" dirty="0"/>
              <a:t>。为了能够定位和访问每个页，需要有个</a:t>
            </a:r>
            <a:r>
              <a:rPr lang="zh-CN" altLang="en-US" b="1" dirty="0">
                <a:solidFill>
                  <a:srgbClr val="8C68C0"/>
                </a:solidFill>
              </a:rPr>
              <a:t>页表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保存每个页的起始地址，再加上在页内的偏移量，组成线性地址</a:t>
            </a:r>
            <a:r>
              <a:rPr lang="zh-CN" altLang="en-US" dirty="0"/>
              <a:t>，就能对于内存中的每个位置进行访问了。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7224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782D8D-4B6D-4A67-866A-5B70FF8CBAB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110" y="1508252"/>
            <a:ext cx="6623304" cy="44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09573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1586</Words>
  <Application>Microsoft Office PowerPoint</Application>
  <PresentationFormat>宽屏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Microsoft YaHei UI</vt:lpstr>
      <vt:lpstr>Arial</vt:lpstr>
      <vt:lpstr>Calibri</vt:lpstr>
      <vt:lpstr>创意性渐变 </vt:lpstr>
      <vt:lpstr>21 | 内存管理（下）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总结时刻</vt:lpstr>
      <vt:lpstr>前言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2020-06-25T14:03:22Z</dcterms:modified>
</cp:coreProperties>
</file>